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7" r:id="rId2"/>
    <p:sldId id="258" r:id="rId3"/>
    <p:sldId id="265" r:id="rId4"/>
    <p:sldId id="259" r:id="rId5"/>
    <p:sldId id="266" r:id="rId6"/>
    <p:sldId id="267" r:id="rId7"/>
    <p:sldId id="268" r:id="rId8"/>
    <p:sldId id="269" r:id="rId9"/>
    <p:sldId id="261" r:id="rId10"/>
    <p:sldId id="262" r:id="rId11"/>
    <p:sldId id="263" r:id="rId12"/>
    <p:sldId id="264" r:id="rId13"/>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66FF"/>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1" d="100"/>
          <a:sy n="111" d="100"/>
        </p:scale>
        <p:origin x="147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4DBAE-E557-84EF-2362-503983D62E8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7ECEECC9-C9DB-9E65-70EE-477CECD8820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defRPr sz="1200">
                <a:cs typeface="Arial" panose="020B0604020202020204" pitchFamily="34" charset="0"/>
              </a:defRPr>
            </a:lvl1pPr>
          </a:lstStyle>
          <a:p>
            <a:pPr>
              <a:defRPr/>
            </a:pPr>
            <a:fld id="{E14D0C57-25A4-4569-9381-826751CBD5B2}" type="datetimeFigureOut">
              <a:rPr lang="en-US"/>
              <a:pPr>
                <a:defRPr/>
              </a:pPr>
              <a:t>6/17/2024</a:t>
            </a:fld>
            <a:endParaRPr lang="en-US"/>
          </a:p>
        </p:txBody>
      </p:sp>
      <p:sp>
        <p:nvSpPr>
          <p:cNvPr id="4" name="Footer Placeholder 3">
            <a:extLst>
              <a:ext uri="{FF2B5EF4-FFF2-40B4-BE49-F238E27FC236}">
                <a16:creationId xmlns:a16="http://schemas.microsoft.com/office/drawing/2014/main" id="{374313E1-6E18-BB37-E8A0-F8FF34F07CC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defRPr sz="1200">
                <a:cs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3C46AC84-BE54-E607-F5CF-7B8EC183454A}"/>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2C17FF7D-A5F4-4EFB-94CD-3A15EBA396A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C28C28-54CF-A988-F99F-61147AABA9E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A195086D-D845-C085-3275-425EFEE2CD0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cs typeface="Arial" panose="020B0604020202020204" pitchFamily="34" charset="0"/>
              </a:defRPr>
            </a:lvl1pPr>
          </a:lstStyle>
          <a:p>
            <a:pPr>
              <a:defRPr/>
            </a:pPr>
            <a:fld id="{F66DF4A9-8B1B-41A6-A8B0-2ECF55456007}" type="datetimeFigureOut">
              <a:rPr lang="en-US"/>
              <a:pPr>
                <a:defRPr/>
              </a:pPr>
              <a:t>6/17/2024</a:t>
            </a:fld>
            <a:endParaRPr lang="en-US"/>
          </a:p>
        </p:txBody>
      </p:sp>
      <p:sp>
        <p:nvSpPr>
          <p:cNvPr id="4" name="Slide Image Placeholder 3">
            <a:extLst>
              <a:ext uri="{FF2B5EF4-FFF2-40B4-BE49-F238E27FC236}">
                <a16:creationId xmlns:a16="http://schemas.microsoft.com/office/drawing/2014/main" id="{15C4A8BC-8088-B47F-C1EA-6E308F0A8218}"/>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992135C-8531-B9CA-2389-0749CDA46E14}"/>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10C471-C7B8-69C8-E224-F6FE136C1DDF}"/>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0" hangingPunct="0">
              <a:defRPr sz="120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583DD50-5039-94AE-C7CE-EF8418BBA357}"/>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5E3F73E1-23B4-4D1E-B74B-34883527CD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mbria" panose="02040503050406030204" pitchFamily="18"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9226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437"/>
            <a:ext cx="8229600" cy="868680"/>
          </a:xfrm>
          <a:prstGeom prst="rect">
            <a:avLst/>
          </a:prstGeom>
        </p:spPr>
        <p:txBody>
          <a:bodyPr/>
          <a:lstStyle>
            <a:lvl1pPr>
              <a:defRPr sz="360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362199"/>
            <a:ext cx="8229600" cy="4343401"/>
          </a:xfrm>
          <a:prstGeom prst="rect">
            <a:avLst/>
          </a:prstGeom>
        </p:spPr>
        <p:txBody>
          <a:bodyPr vert="eaVert"/>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6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1438"/>
            <a:ext cx="2057400" cy="5364162"/>
          </a:xfrm>
          <a:prstGeom prst="rect">
            <a:avLst/>
          </a:prstGeom>
        </p:spPr>
        <p:txBody>
          <a:bodyPr vert="eaVert"/>
          <a:lstStyle>
            <a:lvl1pPr>
              <a:defRPr sz="360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341438"/>
            <a:ext cx="6019800" cy="5364162"/>
          </a:xfrm>
          <a:prstGeom prst="rect">
            <a:avLst/>
          </a:prstGeom>
        </p:spPr>
        <p:txBody>
          <a:bodyPr vert="eaVert"/>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17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437"/>
            <a:ext cx="8229600" cy="868362"/>
          </a:xfrm>
          <a:prstGeom prst="rect">
            <a:avLst/>
          </a:prstGeom>
        </p:spPr>
        <p:txBody>
          <a:bodyPr/>
          <a:lstStyle>
            <a:lvl1pPr>
              <a:defRPr sz="360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2362199"/>
            <a:ext cx="8229600" cy="4343401"/>
          </a:xfrm>
          <a:prstGeom prst="rect">
            <a:avLst/>
          </a:prstGeo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89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a:prstGeom prst="rect">
            <a:avLst/>
          </a:prstGeom>
        </p:spPr>
        <p:txBody>
          <a:bodyPr anchor="t"/>
          <a:lstStyle>
            <a:lvl1pPr algn="l">
              <a:defRPr sz="4000" b="1" cap="all">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a:prstGeom prst="rect">
            <a:avLst/>
          </a:prstGeom>
        </p:spPr>
        <p:txBody>
          <a:bodyPr anchor="b"/>
          <a:lstStyle>
            <a:lvl1pPr marL="0" indent="0">
              <a:buNone/>
              <a:defRPr sz="2000">
                <a:latin typeface="Cambria" panose="020405030504060302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2566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68680"/>
          </a:xfrm>
          <a:prstGeom prst="rect">
            <a:avLst/>
          </a:prstGeom>
        </p:spPr>
        <p:txBody>
          <a:bodyPr/>
          <a:lstStyle>
            <a:lvl1pPr>
              <a:defRPr sz="360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316162"/>
            <a:ext cx="4038600" cy="4343401"/>
          </a:xfrm>
          <a:prstGeom prst="rect">
            <a:avLst/>
          </a:prstGeo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16162"/>
            <a:ext cx="4038600" cy="4343401"/>
          </a:xfrm>
          <a:prstGeom prst="rect">
            <a:avLst/>
          </a:prstGeo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417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68680"/>
          </a:xfrm>
          <a:prstGeom prst="rect">
            <a:avLst/>
          </a:prstGeom>
        </p:spPr>
        <p:txBody>
          <a:bodyPr/>
          <a:lstStyle>
            <a:lvl1pPr>
              <a:defRPr sz="3600">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2316162"/>
            <a:ext cx="4040188" cy="639762"/>
          </a:xfrm>
          <a:prstGeom prst="rect">
            <a:avLst/>
          </a:prstGeo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108007"/>
            <a:ext cx="4040188" cy="3627756"/>
          </a:xfrm>
          <a:prstGeom prst="rect">
            <a:avLst/>
          </a:prstGeo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6162"/>
            <a:ext cx="4041775" cy="639762"/>
          </a:xfrm>
          <a:prstGeom prst="rect">
            <a:avLst/>
          </a:prstGeo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108007"/>
            <a:ext cx="4041775" cy="3627756"/>
          </a:xfrm>
          <a:prstGeom prst="rect">
            <a:avLst/>
          </a:prstGeo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760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120"/>
            <a:ext cx="8229600" cy="868680"/>
          </a:xfrm>
          <a:prstGeom prst="rect">
            <a:avLst/>
          </a:prstGeom>
        </p:spPr>
        <p:txBody>
          <a:bodyPr/>
          <a:lstStyle>
            <a:lvl1pPr>
              <a:defRPr sz="3600">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02657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1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a:prstGeom prst="rect">
            <a:avLst/>
          </a:prstGeom>
        </p:spPr>
        <p:txBody>
          <a:bodyPr anchor="b"/>
          <a:lstStyle>
            <a:lvl1pPr algn="l">
              <a:defRPr sz="2000" b="1">
                <a:latin typeface="Cambria" panose="02040503050406030204" pitchFamily="18" charset="0"/>
              </a:defRPr>
            </a:lvl1pPr>
          </a:lstStyle>
          <a:p>
            <a:r>
              <a:rPr lang="en-US"/>
              <a:t>Click to edit Master title style</a:t>
            </a:r>
          </a:p>
        </p:txBody>
      </p:sp>
      <p:sp>
        <p:nvSpPr>
          <p:cNvPr id="3" name="Content Placeholder 2"/>
          <p:cNvSpPr>
            <a:spLocks noGrp="1"/>
          </p:cNvSpPr>
          <p:nvPr>
            <p:ph idx="1"/>
          </p:nvPr>
        </p:nvSpPr>
        <p:spPr>
          <a:xfrm>
            <a:off x="3575050" y="1371600"/>
            <a:ext cx="5111750" cy="5365751"/>
          </a:xfrm>
          <a:prstGeom prst="rect">
            <a:avLst/>
          </a:prstGeom>
        </p:spPr>
        <p:txBody>
          <a:bodyPr/>
          <a:lstStyle>
            <a:lvl1pPr>
              <a:defRPr sz="3200">
                <a:latin typeface="Cambria" panose="02040503050406030204" pitchFamily="18" charset="0"/>
              </a:defRPr>
            </a:lvl1pPr>
            <a:lvl2pPr>
              <a:defRPr sz="2800">
                <a:latin typeface="Cambria" panose="02040503050406030204" pitchFamily="18" charset="0"/>
              </a:defRPr>
            </a:lvl2pPr>
            <a:lvl3pPr>
              <a:defRPr sz="24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33651"/>
            <a:ext cx="3008313" cy="4203700"/>
          </a:xfrm>
          <a:prstGeom prst="rect">
            <a:avLst/>
          </a:prstGeom>
        </p:spPr>
        <p:txBody>
          <a:bodyPr/>
          <a:lstStyle>
            <a:lvl1pPr marL="0" indent="0">
              <a:buNone/>
              <a:defRPr sz="140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02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07025"/>
            <a:ext cx="5486400" cy="566738"/>
          </a:xfrm>
          <a:prstGeom prst="rect">
            <a:avLst/>
          </a:prstGeom>
        </p:spPr>
        <p:txBody>
          <a:bodyPr anchor="b"/>
          <a:lstStyle>
            <a:lvl1pPr algn="l">
              <a:defRPr sz="2000" b="1">
                <a:latin typeface="Cambria" panose="02040503050406030204" pitchFamily="18" charset="0"/>
              </a:defRPr>
            </a:lvl1pPr>
          </a:lstStyle>
          <a:p>
            <a:r>
              <a:rPr lang="en-US"/>
              <a:t>Click to edit Master title style</a:t>
            </a:r>
          </a:p>
        </p:txBody>
      </p:sp>
      <p:sp>
        <p:nvSpPr>
          <p:cNvPr id="3" name="Picture Placeholder 2"/>
          <p:cNvSpPr>
            <a:spLocks noGrp="1"/>
          </p:cNvSpPr>
          <p:nvPr>
            <p:ph type="pic" idx="1"/>
          </p:nvPr>
        </p:nvSpPr>
        <p:spPr>
          <a:xfrm>
            <a:off x="1792288" y="1219200"/>
            <a:ext cx="5486400" cy="4114800"/>
          </a:xfrm>
          <a:prstGeom prst="rect">
            <a:avLst/>
          </a:prstGeom>
        </p:spPr>
        <p:txBody>
          <a:bodyPr/>
          <a:lstStyle>
            <a:lvl1pPr marL="0" indent="0">
              <a:buNone/>
              <a:defRPr sz="3200">
                <a:latin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973763"/>
            <a:ext cx="5486400" cy="731837"/>
          </a:xfrm>
          <a:prstGeom prst="rect">
            <a:avLst/>
          </a:prstGeom>
        </p:spPr>
        <p:txBody>
          <a:bodyPr/>
          <a:lstStyle>
            <a:lvl1pPr marL="0" indent="0">
              <a:buNone/>
              <a:defRPr sz="140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962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Take One.gif">
            <a:extLst>
              <a:ext uri="{FF2B5EF4-FFF2-40B4-BE49-F238E27FC236}">
                <a16:creationId xmlns:a16="http://schemas.microsoft.com/office/drawing/2014/main" id="{68C6FAB8-49B6-CC82-6E87-0EC87353A7B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a:extLst>
              <a:ext uri="{FF2B5EF4-FFF2-40B4-BE49-F238E27FC236}">
                <a16:creationId xmlns:a16="http://schemas.microsoft.com/office/drawing/2014/main" id="{25795D5C-FC87-0BA9-122C-2023CD415A6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660525" y="20002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95B704D8-2FB9-C026-DA56-4E7D8994458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1813" y="288925"/>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a:extLst>
              <a:ext uri="{FF2B5EF4-FFF2-40B4-BE49-F238E27FC236}">
                <a16:creationId xmlns:a16="http://schemas.microsoft.com/office/drawing/2014/main" id="{B418444E-691D-5C5E-C709-C435886029BC}"/>
              </a:ext>
            </a:extLst>
          </p:cNvPr>
          <p:cNvPicPr>
            <a:picLocks noChangeAspect="1"/>
          </p:cNvPicPr>
          <p:nvPr/>
        </p:nvPicPr>
        <p:blipFill>
          <a:blip r:embed="rId16">
            <a:extLst>
              <a:ext uri="{28A0092B-C50C-407E-A947-70E740481C1C}">
                <a14:useLocalDpi xmlns:a14="http://schemas.microsoft.com/office/drawing/2010/main" val="0"/>
              </a:ext>
            </a:extLst>
          </a:blip>
          <a:srcRect l="8533" t="8533" r="8533" b="8533"/>
          <a:stretch>
            <a:fillRect/>
          </a:stretch>
        </p:blipFill>
        <p:spPr bwMode="auto">
          <a:xfrm>
            <a:off x="7772400" y="60325"/>
            <a:ext cx="1141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a:extLst>
              <a:ext uri="{FF2B5EF4-FFF2-40B4-BE49-F238E27FC236}">
                <a16:creationId xmlns:a16="http://schemas.microsoft.com/office/drawing/2014/main" id="{349A180E-D710-482B-58E3-72174515017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373438" y="200025"/>
            <a:ext cx="24479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a:extLst>
              <a:ext uri="{FF2B5EF4-FFF2-40B4-BE49-F238E27FC236}">
                <a16:creationId xmlns:a16="http://schemas.microsoft.com/office/drawing/2014/main" id="{D055E0D9-4AC7-B1F1-5478-F7E7FC5F577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511925" y="104775"/>
            <a:ext cx="106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C843C47-CA57-06A9-2CBC-781D3852CE1E}"/>
              </a:ext>
            </a:extLst>
          </p:cNvPr>
          <p:cNvSpPr>
            <a:spLocks noGrp="1"/>
          </p:cNvSpPr>
          <p:nvPr>
            <p:ph type="ctrTitle" idx="4294967295"/>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200" dirty="0"/>
              <a:t>Optimizing Supply Chain Resilience: Just-in-Time Strategies and </a:t>
            </a:r>
            <a:r>
              <a:rPr lang="sr-Latn-RS" sz="3200" dirty="0"/>
              <a:t>Just-in-Case </a:t>
            </a:r>
            <a:r>
              <a:rPr lang="en-GB" sz="3200" dirty="0"/>
              <a:t>Approaches in Uncertain Market Conditions</a:t>
            </a:r>
            <a:endParaRPr lang="en-US" altLang="en-US" sz="3200" dirty="0"/>
          </a:p>
        </p:txBody>
      </p:sp>
      <p:sp>
        <p:nvSpPr>
          <p:cNvPr id="2051" name="Subtitle 2">
            <a:extLst>
              <a:ext uri="{FF2B5EF4-FFF2-40B4-BE49-F238E27FC236}">
                <a16:creationId xmlns:a16="http://schemas.microsoft.com/office/drawing/2014/main" id="{43E7E0A2-B439-1A59-AF5D-4309113B8C3F}"/>
              </a:ext>
            </a:extLst>
          </p:cNvPr>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34E9-30D2-9B7A-B9CA-36A5BFB308B5}"/>
              </a:ext>
            </a:extLst>
          </p:cNvPr>
          <p:cNvSpPr>
            <a:spLocks noGrp="1"/>
          </p:cNvSpPr>
          <p:nvPr>
            <p:ph type="title"/>
          </p:nvPr>
        </p:nvSpPr>
        <p:spPr/>
        <p:txBody>
          <a:bodyPr/>
          <a:lstStyle/>
          <a:p>
            <a:r>
              <a:rPr lang="sr-Latn-RS" altLang="en-US" dirty="0"/>
              <a:t>LEAN concept</a:t>
            </a:r>
            <a:br>
              <a:rPr lang="sr-Latn-RS" altLang="en-US" dirty="0"/>
            </a:br>
            <a:endParaRPr lang="en-US" dirty="0"/>
          </a:p>
        </p:txBody>
      </p:sp>
      <p:pic>
        <p:nvPicPr>
          <p:cNvPr id="5" name="Content Placeholder 4" descr="A diagram of a lean principles&#10;&#10;Description automatically generated">
            <a:extLst>
              <a:ext uri="{FF2B5EF4-FFF2-40B4-BE49-F238E27FC236}">
                <a16:creationId xmlns:a16="http://schemas.microsoft.com/office/drawing/2014/main" id="{67D948C7-CD83-2FF7-32C0-776E506D9B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7462" y="2438400"/>
            <a:ext cx="4029075" cy="3914775"/>
          </a:xfrm>
        </p:spPr>
      </p:pic>
      <p:sp>
        <p:nvSpPr>
          <p:cNvPr id="6" name="TextBox 5">
            <a:extLst>
              <a:ext uri="{FF2B5EF4-FFF2-40B4-BE49-F238E27FC236}">
                <a16:creationId xmlns:a16="http://schemas.microsoft.com/office/drawing/2014/main" id="{7EDDDB6F-9D65-4C84-884E-FC58669D3303}"/>
              </a:ext>
            </a:extLst>
          </p:cNvPr>
          <p:cNvSpPr txBox="1"/>
          <p:nvPr/>
        </p:nvSpPr>
        <p:spPr>
          <a:xfrm>
            <a:off x="6324600" y="3505200"/>
            <a:ext cx="2667000" cy="1015663"/>
          </a:xfrm>
          <a:prstGeom prst="rect">
            <a:avLst/>
          </a:prstGeom>
          <a:noFill/>
        </p:spPr>
        <p:txBody>
          <a:bodyPr wrap="square" rtlCol="0">
            <a:spAutoFit/>
          </a:bodyPr>
          <a:lstStyle/>
          <a:p>
            <a:r>
              <a:rPr lang="en-GB" sz="1200" dirty="0"/>
              <a:t>Define what constitutes value from the customer’s perspective. This involves understanding what the customer is willing to pay for and ensuring that all activities contribute to this value.</a:t>
            </a:r>
            <a:endParaRPr lang="en-US" sz="1200" dirty="0"/>
          </a:p>
        </p:txBody>
      </p:sp>
      <p:sp>
        <p:nvSpPr>
          <p:cNvPr id="7" name="TextBox 6">
            <a:extLst>
              <a:ext uri="{FF2B5EF4-FFF2-40B4-BE49-F238E27FC236}">
                <a16:creationId xmlns:a16="http://schemas.microsoft.com/office/drawing/2014/main" id="{FE48C530-42C0-CAC8-D398-82AFEE719C8D}"/>
              </a:ext>
            </a:extLst>
          </p:cNvPr>
          <p:cNvSpPr txBox="1"/>
          <p:nvPr/>
        </p:nvSpPr>
        <p:spPr>
          <a:xfrm>
            <a:off x="5943600" y="5172164"/>
            <a:ext cx="2819400" cy="830997"/>
          </a:xfrm>
          <a:prstGeom prst="rect">
            <a:avLst/>
          </a:prstGeom>
          <a:noFill/>
        </p:spPr>
        <p:txBody>
          <a:bodyPr wrap="square" rtlCol="0">
            <a:spAutoFit/>
          </a:bodyPr>
          <a:lstStyle/>
          <a:p>
            <a:pPr algn="just"/>
            <a:r>
              <a:rPr lang="en-GB" sz="1200" dirty="0"/>
              <a:t>Map out the entire value stream for each product or service, identifying all the steps in the process and highlighting those that do not add value (waste).</a:t>
            </a:r>
            <a:endParaRPr lang="en-US" sz="1200" dirty="0"/>
          </a:p>
        </p:txBody>
      </p:sp>
      <p:sp>
        <p:nvSpPr>
          <p:cNvPr id="8" name="TextBox 7">
            <a:extLst>
              <a:ext uri="{FF2B5EF4-FFF2-40B4-BE49-F238E27FC236}">
                <a16:creationId xmlns:a16="http://schemas.microsoft.com/office/drawing/2014/main" id="{6713952F-C058-FB9D-3386-F4C7626EFB19}"/>
              </a:ext>
            </a:extLst>
          </p:cNvPr>
          <p:cNvSpPr txBox="1"/>
          <p:nvPr/>
        </p:nvSpPr>
        <p:spPr>
          <a:xfrm>
            <a:off x="0" y="5334000"/>
            <a:ext cx="3124200" cy="1015663"/>
          </a:xfrm>
          <a:prstGeom prst="rect">
            <a:avLst/>
          </a:prstGeom>
          <a:noFill/>
        </p:spPr>
        <p:txBody>
          <a:bodyPr wrap="square" rtlCol="0">
            <a:spAutoFit/>
          </a:bodyPr>
          <a:lstStyle/>
          <a:p>
            <a:pPr algn="just"/>
            <a:r>
              <a:rPr lang="en-GB" sz="1200" dirty="0"/>
              <a:t>Ensure that the production process flows smoothly and continuously without interruptions, delays, or bottlenecks. This requires optimizing the sequence of operations and eliminating wasteful steps.</a:t>
            </a:r>
            <a:endParaRPr lang="en-US" sz="1200" dirty="0"/>
          </a:p>
        </p:txBody>
      </p:sp>
      <p:sp>
        <p:nvSpPr>
          <p:cNvPr id="9" name="TextBox 8">
            <a:extLst>
              <a:ext uri="{FF2B5EF4-FFF2-40B4-BE49-F238E27FC236}">
                <a16:creationId xmlns:a16="http://schemas.microsoft.com/office/drawing/2014/main" id="{CD28DFA0-C747-904D-9DCE-16DAAA485E0A}"/>
              </a:ext>
            </a:extLst>
          </p:cNvPr>
          <p:cNvSpPr txBox="1"/>
          <p:nvPr/>
        </p:nvSpPr>
        <p:spPr>
          <a:xfrm>
            <a:off x="228600" y="3276600"/>
            <a:ext cx="2328862" cy="1200329"/>
          </a:xfrm>
          <a:prstGeom prst="rect">
            <a:avLst/>
          </a:prstGeom>
          <a:noFill/>
        </p:spPr>
        <p:txBody>
          <a:bodyPr wrap="square" rtlCol="0">
            <a:spAutoFit/>
          </a:bodyPr>
          <a:lstStyle/>
          <a:p>
            <a:pPr algn="just"/>
            <a:r>
              <a:rPr lang="en-GB" sz="1200" dirty="0"/>
              <a:t>Implement a pull-based system where production is based on customer demand rather than forecasting. This minimizes overproduction and reduces inventory levels.</a:t>
            </a:r>
            <a:endParaRPr lang="en-US" sz="1200" dirty="0"/>
          </a:p>
        </p:txBody>
      </p:sp>
      <p:sp>
        <p:nvSpPr>
          <p:cNvPr id="10" name="TextBox 9">
            <a:extLst>
              <a:ext uri="{FF2B5EF4-FFF2-40B4-BE49-F238E27FC236}">
                <a16:creationId xmlns:a16="http://schemas.microsoft.com/office/drawing/2014/main" id="{6B3411FE-C3BE-604F-7E36-0DF1C70F03B0}"/>
              </a:ext>
            </a:extLst>
          </p:cNvPr>
          <p:cNvSpPr txBox="1"/>
          <p:nvPr/>
        </p:nvSpPr>
        <p:spPr>
          <a:xfrm>
            <a:off x="2116930" y="1957402"/>
            <a:ext cx="4910137" cy="646331"/>
          </a:xfrm>
          <a:prstGeom prst="rect">
            <a:avLst/>
          </a:prstGeom>
          <a:noFill/>
        </p:spPr>
        <p:txBody>
          <a:bodyPr wrap="square" rtlCol="0">
            <a:spAutoFit/>
          </a:bodyPr>
          <a:lstStyle/>
          <a:p>
            <a:pPr algn="just"/>
            <a:r>
              <a:rPr lang="en-GB" sz="1200" dirty="0"/>
              <a:t>Continuously strive for perfection by relentlessly pursuing the elimination of waste and seeking ways to improve processes. This involves a culture of continuous improvement (Kaizen).</a:t>
            </a:r>
            <a:endParaRPr lang="en-US" sz="1200" dirty="0"/>
          </a:p>
        </p:txBody>
      </p:sp>
      <p:sp>
        <p:nvSpPr>
          <p:cNvPr id="11" name="Arrow: Left 10">
            <a:hlinkClick r:id="rId3" action="ppaction://hlinksldjump"/>
            <a:extLst>
              <a:ext uri="{FF2B5EF4-FFF2-40B4-BE49-F238E27FC236}">
                <a16:creationId xmlns:a16="http://schemas.microsoft.com/office/drawing/2014/main" id="{334D169D-BFFA-1C6A-265F-6A6086C8D1AB}"/>
              </a:ext>
            </a:extLst>
          </p:cNvPr>
          <p:cNvSpPr/>
          <p:nvPr/>
        </p:nvSpPr>
        <p:spPr bwMode="auto">
          <a:xfrm>
            <a:off x="7709830" y="6248400"/>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538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925C-F93E-A39D-77DA-2868760C5413}"/>
              </a:ext>
            </a:extLst>
          </p:cNvPr>
          <p:cNvSpPr>
            <a:spLocks noGrp="1"/>
          </p:cNvSpPr>
          <p:nvPr>
            <p:ph type="title"/>
          </p:nvPr>
        </p:nvSpPr>
        <p:spPr/>
        <p:txBody>
          <a:bodyPr/>
          <a:lstStyle/>
          <a:p>
            <a:r>
              <a:rPr lang="sr-Latn-RS" altLang="en-US" dirty="0"/>
              <a:t>Just-in-case</a:t>
            </a:r>
            <a:endParaRPr lang="en-US" dirty="0"/>
          </a:p>
        </p:txBody>
      </p:sp>
      <p:sp>
        <p:nvSpPr>
          <p:cNvPr id="3" name="Content Placeholder 2">
            <a:extLst>
              <a:ext uri="{FF2B5EF4-FFF2-40B4-BE49-F238E27FC236}">
                <a16:creationId xmlns:a16="http://schemas.microsoft.com/office/drawing/2014/main" id="{D21EDBEC-FD12-1B43-4D2A-32A665CDDFD2}"/>
              </a:ext>
            </a:extLst>
          </p:cNvPr>
          <p:cNvSpPr>
            <a:spLocks noGrp="1"/>
          </p:cNvSpPr>
          <p:nvPr>
            <p:ph idx="1"/>
          </p:nvPr>
        </p:nvSpPr>
        <p:spPr>
          <a:xfrm>
            <a:off x="533400" y="2237116"/>
            <a:ext cx="8229600" cy="4495801"/>
          </a:xfrm>
        </p:spPr>
        <p:txBody>
          <a:bodyPr/>
          <a:lstStyle/>
          <a:p>
            <a:pPr algn="just"/>
            <a:r>
              <a:rPr lang="sr-Latn-RS" dirty="0"/>
              <a:t>JIC ORIGINS - </a:t>
            </a:r>
            <a:r>
              <a:rPr lang="en-GB" dirty="0"/>
              <a:t>approach has been in use since the early days of industrialization.</a:t>
            </a:r>
            <a:endParaRPr lang="sr-Latn-RS" dirty="0"/>
          </a:p>
          <a:p>
            <a:pPr algn="just"/>
            <a:r>
              <a:rPr lang="sr-Latn-RS" dirty="0"/>
              <a:t>JIC GOALS - </a:t>
            </a:r>
            <a:r>
              <a:rPr lang="en-GB" dirty="0"/>
              <a:t>ensure business continuity and operational resilience by maintaining a buffer stock of inventory.</a:t>
            </a:r>
            <a:endParaRPr lang="sr-Latn-RS" dirty="0"/>
          </a:p>
          <a:p>
            <a:pPr algn="just"/>
            <a:r>
              <a:rPr lang="sr-Latn-RS" dirty="0"/>
              <a:t>WHY JIC - </a:t>
            </a:r>
            <a:r>
              <a:rPr lang="en-GB" dirty="0"/>
              <a:t>maintaining buffer stock, they continue operations during disruptions, meet fluctuating demand,</a:t>
            </a:r>
            <a:r>
              <a:rPr lang="sr-Latn-RS" dirty="0"/>
              <a:t> </a:t>
            </a:r>
            <a:r>
              <a:rPr lang="en-GB" dirty="0"/>
              <a:t>enhance overall supply chain resilience. </a:t>
            </a:r>
            <a:endParaRPr lang="en-US" dirty="0"/>
          </a:p>
        </p:txBody>
      </p:sp>
      <p:sp>
        <p:nvSpPr>
          <p:cNvPr id="4" name="Arrow: Left 3">
            <a:hlinkClick r:id="rId2" action="ppaction://hlinksldjump"/>
            <a:extLst>
              <a:ext uri="{FF2B5EF4-FFF2-40B4-BE49-F238E27FC236}">
                <a16:creationId xmlns:a16="http://schemas.microsoft.com/office/drawing/2014/main" id="{3B0BD143-7EC1-9AE6-B8D6-BCD1E044BA52}"/>
              </a:ext>
            </a:extLst>
          </p:cNvPr>
          <p:cNvSpPr/>
          <p:nvPr/>
        </p:nvSpPr>
        <p:spPr bwMode="auto">
          <a:xfrm>
            <a:off x="7239000" y="6373368"/>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4936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D05E-8AAE-7C68-C818-3272E968A9C6}"/>
              </a:ext>
            </a:extLst>
          </p:cNvPr>
          <p:cNvSpPr>
            <a:spLocks noGrp="1"/>
          </p:cNvSpPr>
          <p:nvPr>
            <p:ph type="title"/>
          </p:nvPr>
        </p:nvSpPr>
        <p:spPr>
          <a:xfrm>
            <a:off x="457200" y="1219200"/>
            <a:ext cx="8229600" cy="868362"/>
          </a:xfrm>
        </p:spPr>
        <p:txBody>
          <a:bodyPr/>
          <a:lstStyle/>
          <a:p>
            <a:r>
              <a:rPr lang="sr-Latn-RS" altLang="en-US" dirty="0"/>
              <a:t>Importance of supply chain resilience</a:t>
            </a:r>
            <a:br>
              <a:rPr lang="en-US" altLang="en-US" dirty="0"/>
            </a:br>
            <a:endParaRPr lang="en-US" dirty="0"/>
          </a:p>
        </p:txBody>
      </p:sp>
      <p:pic>
        <p:nvPicPr>
          <p:cNvPr id="11" name="Picture 10">
            <a:extLst>
              <a:ext uri="{FF2B5EF4-FFF2-40B4-BE49-F238E27FC236}">
                <a16:creationId xmlns:a16="http://schemas.microsoft.com/office/drawing/2014/main" id="{6E910D49-AE8B-332E-2D44-9F61E840213B}"/>
              </a:ext>
            </a:extLst>
          </p:cNvPr>
          <p:cNvPicPr>
            <a:picLocks noChangeAspect="1"/>
          </p:cNvPicPr>
          <p:nvPr/>
        </p:nvPicPr>
        <p:blipFill>
          <a:blip r:embed="rId2"/>
          <a:stretch>
            <a:fillRect/>
          </a:stretch>
        </p:blipFill>
        <p:spPr>
          <a:xfrm>
            <a:off x="0" y="1828800"/>
            <a:ext cx="9144000" cy="2789239"/>
          </a:xfrm>
          <a:prstGeom prst="rect">
            <a:avLst/>
          </a:prstGeom>
        </p:spPr>
      </p:pic>
      <p:pic>
        <p:nvPicPr>
          <p:cNvPr id="17" name="Content Placeholder 16">
            <a:extLst>
              <a:ext uri="{FF2B5EF4-FFF2-40B4-BE49-F238E27FC236}">
                <a16:creationId xmlns:a16="http://schemas.microsoft.com/office/drawing/2014/main" id="{2F77CEA3-8591-2C5C-3A1B-681DC97E24B6}"/>
              </a:ext>
            </a:extLst>
          </p:cNvPr>
          <p:cNvPicPr>
            <a:picLocks noGrp="1" noChangeAspect="1"/>
          </p:cNvPicPr>
          <p:nvPr>
            <p:ph idx="1"/>
          </p:nvPr>
        </p:nvPicPr>
        <p:blipFill>
          <a:blip r:embed="rId3"/>
          <a:stretch>
            <a:fillRect/>
          </a:stretch>
        </p:blipFill>
        <p:spPr>
          <a:xfrm>
            <a:off x="751942" y="4618039"/>
            <a:ext cx="7640116" cy="2114845"/>
          </a:xfrm>
        </p:spPr>
      </p:pic>
      <p:sp>
        <p:nvSpPr>
          <p:cNvPr id="18" name="Arrow: Left 17">
            <a:hlinkClick r:id="rId4" action="ppaction://hlinksldjump"/>
            <a:extLst>
              <a:ext uri="{FF2B5EF4-FFF2-40B4-BE49-F238E27FC236}">
                <a16:creationId xmlns:a16="http://schemas.microsoft.com/office/drawing/2014/main" id="{376E4DCE-F507-40AC-4ADD-0305DAC5ED1B}"/>
              </a:ext>
            </a:extLst>
          </p:cNvPr>
          <p:cNvSpPr/>
          <p:nvPr/>
        </p:nvSpPr>
        <p:spPr bwMode="auto">
          <a:xfrm>
            <a:off x="8001000" y="6172200"/>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9240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E2F487E-242F-BA56-E62E-A2927518C99E}"/>
              </a:ext>
            </a:extLst>
          </p:cNvPr>
          <p:cNvSpPr>
            <a:spLocks noGrp="1"/>
          </p:cNvSpPr>
          <p:nvPr>
            <p:ph type="title"/>
          </p:nvPr>
        </p:nvSpPr>
        <p:spPr bwMode="auto">
          <a:xfrm>
            <a:off x="457200" y="13414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r-Latn-RS" altLang="en-US" dirty="0"/>
              <a:t>Introduction</a:t>
            </a:r>
            <a:endParaRPr lang="en-US" altLang="en-US" dirty="0"/>
          </a:p>
        </p:txBody>
      </p:sp>
      <p:sp>
        <p:nvSpPr>
          <p:cNvPr id="3075" name="Content Placeholder 2">
            <a:extLst>
              <a:ext uri="{FF2B5EF4-FFF2-40B4-BE49-F238E27FC236}">
                <a16:creationId xmlns:a16="http://schemas.microsoft.com/office/drawing/2014/main" id="{81A55987-52BF-0ED8-E8E1-A0BE230CC973}"/>
              </a:ext>
            </a:extLst>
          </p:cNvPr>
          <p:cNvSpPr>
            <a:spLocks noGrp="1"/>
          </p:cNvSpPr>
          <p:nvPr>
            <p:ph idx="1"/>
          </p:nvPr>
        </p:nvSpPr>
        <p:spPr bwMode="auto">
          <a:xfrm>
            <a:off x="457200" y="2362200"/>
            <a:ext cx="8229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r-Latn-RS" altLang="en-US" dirty="0"/>
              <a:t>Just-in-time (JIT) background </a:t>
            </a:r>
          </a:p>
          <a:p>
            <a:r>
              <a:rPr lang="sr-Latn-RS" altLang="en-US" dirty="0"/>
              <a:t>LEAN concept</a:t>
            </a:r>
          </a:p>
          <a:p>
            <a:r>
              <a:rPr lang="sr-Latn-RS" altLang="en-US" dirty="0"/>
              <a:t>Just-in-case (JIC) background</a:t>
            </a:r>
          </a:p>
          <a:p>
            <a:r>
              <a:rPr lang="sr-Latn-RS" altLang="en-US" dirty="0"/>
              <a:t>Importance of supply chain resilience</a:t>
            </a:r>
            <a:endParaRPr lang="en-US" altLang="en-US" dirty="0"/>
          </a:p>
        </p:txBody>
      </p:sp>
      <p:sp>
        <p:nvSpPr>
          <p:cNvPr id="3" name="Arrow: Right 2">
            <a:hlinkClick r:id="rId2" action="ppaction://hlinksldjump"/>
            <a:extLst>
              <a:ext uri="{FF2B5EF4-FFF2-40B4-BE49-F238E27FC236}">
                <a16:creationId xmlns:a16="http://schemas.microsoft.com/office/drawing/2014/main" id="{D1E23054-37C1-B632-365F-6F4CB0CD15F8}"/>
              </a:ext>
            </a:extLst>
          </p:cNvPr>
          <p:cNvSpPr/>
          <p:nvPr/>
        </p:nvSpPr>
        <p:spPr bwMode="auto">
          <a:xfrm>
            <a:off x="6172200" y="24384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Arrow: Right 3">
            <a:hlinkClick r:id="rId3" action="ppaction://hlinksldjump"/>
            <a:extLst>
              <a:ext uri="{FF2B5EF4-FFF2-40B4-BE49-F238E27FC236}">
                <a16:creationId xmlns:a16="http://schemas.microsoft.com/office/drawing/2014/main" id="{E0F3D2DF-A8BF-23F7-B3C6-5841798920BC}"/>
              </a:ext>
            </a:extLst>
          </p:cNvPr>
          <p:cNvSpPr/>
          <p:nvPr/>
        </p:nvSpPr>
        <p:spPr bwMode="auto">
          <a:xfrm>
            <a:off x="3657600" y="30480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Arrow: Right 5">
            <a:hlinkClick r:id="rId4" action="ppaction://hlinksldjump"/>
            <a:extLst>
              <a:ext uri="{FF2B5EF4-FFF2-40B4-BE49-F238E27FC236}">
                <a16:creationId xmlns:a16="http://schemas.microsoft.com/office/drawing/2014/main" id="{FD1D6B95-2A88-572A-14B3-95DD97A18642}"/>
              </a:ext>
            </a:extLst>
          </p:cNvPr>
          <p:cNvSpPr/>
          <p:nvPr/>
        </p:nvSpPr>
        <p:spPr bwMode="auto">
          <a:xfrm>
            <a:off x="6179389" y="3616452"/>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Arrow: Right 6">
            <a:hlinkClick r:id="rId5" action="ppaction://hlinksldjump"/>
            <a:extLst>
              <a:ext uri="{FF2B5EF4-FFF2-40B4-BE49-F238E27FC236}">
                <a16:creationId xmlns:a16="http://schemas.microsoft.com/office/drawing/2014/main" id="{914FC7DB-09E3-7253-35EE-5602AFB5BCAE}"/>
              </a:ext>
            </a:extLst>
          </p:cNvPr>
          <p:cNvSpPr/>
          <p:nvPr/>
        </p:nvSpPr>
        <p:spPr bwMode="auto">
          <a:xfrm>
            <a:off x="7620000" y="41910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026C-2CDB-6A3D-0335-0E397F079B65}"/>
              </a:ext>
            </a:extLst>
          </p:cNvPr>
          <p:cNvSpPr>
            <a:spLocks noGrp="1"/>
          </p:cNvSpPr>
          <p:nvPr>
            <p:ph type="title"/>
          </p:nvPr>
        </p:nvSpPr>
        <p:spPr/>
        <p:txBody>
          <a:bodyPr/>
          <a:lstStyle/>
          <a:p>
            <a:pPr algn="ctr"/>
            <a:r>
              <a:rPr lang="sr-Latn-RS" dirty="0"/>
              <a:t>Basic Just-in-Time model</a:t>
            </a:r>
            <a:endParaRPr lang="en-US" dirty="0"/>
          </a:p>
        </p:txBody>
      </p:sp>
      <p:pic>
        <p:nvPicPr>
          <p:cNvPr id="6" name="Content Placeholder 5">
            <a:extLst>
              <a:ext uri="{FF2B5EF4-FFF2-40B4-BE49-F238E27FC236}">
                <a16:creationId xmlns:a16="http://schemas.microsoft.com/office/drawing/2014/main" id="{54A0526C-EB96-FB1A-85DC-7B73CE1F9317}"/>
              </a:ext>
            </a:extLst>
          </p:cNvPr>
          <p:cNvPicPr>
            <a:picLocks noGrp="1" noChangeAspect="1"/>
          </p:cNvPicPr>
          <p:nvPr>
            <p:ph idx="1"/>
          </p:nvPr>
        </p:nvPicPr>
        <p:blipFill>
          <a:blip r:embed="rId2"/>
          <a:stretch>
            <a:fillRect/>
          </a:stretch>
        </p:blipFill>
        <p:spPr>
          <a:xfrm>
            <a:off x="3436713" y="1447800"/>
            <a:ext cx="5688596" cy="5181600"/>
          </a:xfrm>
        </p:spPr>
      </p:pic>
      <p:sp>
        <p:nvSpPr>
          <p:cNvPr id="4" name="Text Placeholder 3">
            <a:extLst>
              <a:ext uri="{FF2B5EF4-FFF2-40B4-BE49-F238E27FC236}">
                <a16:creationId xmlns:a16="http://schemas.microsoft.com/office/drawing/2014/main" id="{25531D09-D3CE-DC6C-7D56-D6B11537A610}"/>
              </a:ext>
            </a:extLst>
          </p:cNvPr>
          <p:cNvSpPr>
            <a:spLocks noGrp="1"/>
          </p:cNvSpPr>
          <p:nvPr>
            <p:ph type="body" sz="half" idx="2"/>
          </p:nvPr>
        </p:nvSpPr>
        <p:spPr/>
        <p:txBody>
          <a:bodyPr/>
          <a:lstStyle/>
          <a:p>
            <a:pPr algn="just"/>
            <a:r>
              <a:rPr lang="en-GB" dirty="0"/>
              <a:t>The process begins with the customer placing an order. </a:t>
            </a:r>
            <a:endParaRPr lang="sr-Latn-RS" dirty="0"/>
          </a:p>
          <a:p>
            <a:pPr algn="just"/>
            <a:r>
              <a:rPr lang="en-GB" dirty="0"/>
              <a:t>The manufacturer receives the order and subsequently orders the necessary materials or products from the supplier. </a:t>
            </a:r>
            <a:endParaRPr lang="sr-Latn-RS" dirty="0"/>
          </a:p>
          <a:p>
            <a:pPr algn="just"/>
            <a:r>
              <a:rPr lang="en-GB" dirty="0"/>
              <a:t>The supplier receives this order and delivers the required materials or products to the manufacturer. </a:t>
            </a:r>
            <a:endParaRPr lang="sr-Latn-RS" dirty="0"/>
          </a:p>
          <a:p>
            <a:pPr algn="just"/>
            <a:r>
              <a:rPr lang="en-GB" dirty="0"/>
              <a:t>The manufacturer then assembles the product from the received materials and </a:t>
            </a:r>
            <a:r>
              <a:rPr lang="en-GB" dirty="0" err="1"/>
              <a:t>fulfills</a:t>
            </a:r>
            <a:r>
              <a:rPr lang="en-GB" dirty="0"/>
              <a:t> the order.</a:t>
            </a:r>
            <a:endParaRPr lang="sr-Latn-RS" dirty="0"/>
          </a:p>
          <a:p>
            <a:pPr algn="just"/>
            <a:r>
              <a:rPr lang="en-GB" dirty="0"/>
              <a:t>Finally, the customer receives the completed product. This JIT process aims to minimize inventory levels by closely aligning production with actual demand.</a:t>
            </a:r>
            <a:endParaRPr lang="en-US" dirty="0"/>
          </a:p>
        </p:txBody>
      </p:sp>
    </p:spTree>
    <p:extLst>
      <p:ext uri="{BB962C8B-B14F-4D97-AF65-F5344CB8AC3E}">
        <p14:creationId xmlns:p14="http://schemas.microsoft.com/office/powerpoint/2010/main" val="348142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26256E5-59E4-6B31-E4B4-E3AB93590053}"/>
              </a:ext>
            </a:extLst>
          </p:cNvPr>
          <p:cNvSpPr>
            <a:spLocks noGrp="1"/>
          </p:cNvSpPr>
          <p:nvPr>
            <p:ph type="title"/>
          </p:nvPr>
        </p:nvSpPr>
        <p:spPr bwMode="auto">
          <a:xfrm>
            <a:off x="457200" y="1295400"/>
            <a:ext cx="82296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Pros of Just-in-Time vs. Just-in-Case</a:t>
            </a:r>
            <a:endParaRPr lang="en-US" altLang="en-US" dirty="0"/>
          </a:p>
        </p:txBody>
      </p:sp>
      <p:sp>
        <p:nvSpPr>
          <p:cNvPr id="4099" name="Content Placeholder 2">
            <a:extLst>
              <a:ext uri="{FF2B5EF4-FFF2-40B4-BE49-F238E27FC236}">
                <a16:creationId xmlns:a16="http://schemas.microsoft.com/office/drawing/2014/main" id="{23D19556-E338-BA4F-9C1B-2846ABED1FBD}"/>
              </a:ext>
            </a:extLst>
          </p:cNvPr>
          <p:cNvSpPr>
            <a:spLocks noGrp="1"/>
          </p:cNvSpPr>
          <p:nvPr>
            <p:ph sz="half" idx="1"/>
          </p:nvPr>
        </p:nvSpPr>
        <p:spPr bwMode="auto">
          <a:xfrm>
            <a:off x="533400" y="1981200"/>
            <a:ext cx="4038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sr-Latn-RS" altLang="en-US" sz="2400" dirty="0"/>
              <a:t>JIT</a:t>
            </a:r>
          </a:p>
          <a:p>
            <a:pPr marL="0" indent="0" algn="ctr">
              <a:buNone/>
            </a:pPr>
            <a:r>
              <a:rPr lang="en-US" sz="2400" dirty="0"/>
              <a:t>Cost Efficiency</a:t>
            </a:r>
            <a:endParaRPr lang="sr-Latn-RS" sz="2400" dirty="0"/>
          </a:p>
          <a:p>
            <a:pPr marL="0" indent="0" algn="ctr">
              <a:buNone/>
            </a:pPr>
            <a:r>
              <a:rPr lang="en-US" sz="2400" dirty="0"/>
              <a:t>Waste Reduction</a:t>
            </a:r>
            <a:endParaRPr lang="sr-Latn-RS" sz="2400" dirty="0"/>
          </a:p>
          <a:p>
            <a:pPr marL="0" indent="0" algn="ctr">
              <a:buNone/>
            </a:pPr>
            <a:r>
              <a:rPr lang="en-US" sz="2400" dirty="0"/>
              <a:t>Improved Quality and Efficiency</a:t>
            </a:r>
            <a:endParaRPr lang="sr-Latn-RS" sz="2400" dirty="0"/>
          </a:p>
          <a:p>
            <a:pPr marL="0" indent="0" algn="ctr">
              <a:buNone/>
            </a:pPr>
            <a:r>
              <a:rPr lang="en-US" sz="2400" dirty="0"/>
              <a:t>Enhanced Supplier Relationships</a:t>
            </a:r>
            <a:endParaRPr lang="sr-Latn-RS" sz="2400" dirty="0"/>
          </a:p>
          <a:p>
            <a:pPr marL="0" indent="0" algn="ctr">
              <a:buNone/>
            </a:pPr>
            <a:r>
              <a:rPr lang="en-US" sz="2400" dirty="0"/>
              <a:t>Increased Flexibility</a:t>
            </a:r>
            <a:endParaRPr lang="sr-Latn-RS" sz="2400" dirty="0"/>
          </a:p>
          <a:p>
            <a:pPr marL="0" indent="0" algn="ctr">
              <a:buNone/>
            </a:pPr>
            <a:r>
              <a:rPr lang="en-US" sz="2400" dirty="0"/>
              <a:t>Lean Manufacturing</a:t>
            </a:r>
            <a:endParaRPr lang="en-US" altLang="en-US" sz="2400" dirty="0"/>
          </a:p>
        </p:txBody>
      </p:sp>
      <p:sp>
        <p:nvSpPr>
          <p:cNvPr id="4100" name="Content Placeholder 3">
            <a:extLst>
              <a:ext uri="{FF2B5EF4-FFF2-40B4-BE49-F238E27FC236}">
                <a16:creationId xmlns:a16="http://schemas.microsoft.com/office/drawing/2014/main" id="{E02E4F48-8C9C-7CE9-22E3-9782DAA11E05}"/>
              </a:ext>
            </a:extLst>
          </p:cNvPr>
          <p:cNvSpPr>
            <a:spLocks noGrp="1"/>
          </p:cNvSpPr>
          <p:nvPr>
            <p:ph sz="half" idx="2"/>
          </p:nvPr>
        </p:nvSpPr>
        <p:spPr bwMode="auto">
          <a:xfrm>
            <a:off x="4876800" y="1981200"/>
            <a:ext cx="4038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sr-Latn-RS" altLang="en-US" sz="2400" dirty="0"/>
              <a:t>JIC</a:t>
            </a:r>
          </a:p>
          <a:p>
            <a:pPr marL="0" indent="0" algn="ctr">
              <a:buNone/>
            </a:pPr>
            <a:r>
              <a:rPr lang="en-US" sz="2400" dirty="0"/>
              <a:t>Risk Mitigation</a:t>
            </a:r>
            <a:endParaRPr lang="sr-Latn-RS" sz="2400" dirty="0"/>
          </a:p>
          <a:p>
            <a:pPr marL="0" indent="0" algn="ctr">
              <a:buNone/>
            </a:pPr>
            <a:r>
              <a:rPr lang="en-US" sz="2400" dirty="0"/>
              <a:t>Ensuring Production Continuity</a:t>
            </a:r>
            <a:endParaRPr lang="sr-Latn-RS" sz="2400" dirty="0"/>
          </a:p>
          <a:p>
            <a:pPr marL="0" indent="0" algn="ctr">
              <a:buNone/>
            </a:pPr>
            <a:r>
              <a:rPr lang="en-US" sz="2400" dirty="0"/>
              <a:t>Meeting Demand Fluctuations</a:t>
            </a:r>
            <a:endParaRPr lang="sr-Latn-RS" sz="2400" dirty="0"/>
          </a:p>
          <a:p>
            <a:pPr marL="0" indent="0" algn="ctr">
              <a:buNone/>
            </a:pPr>
            <a:r>
              <a:rPr lang="en-US" sz="2400" dirty="0"/>
              <a:t>Managing Lead Time Variability</a:t>
            </a:r>
            <a:endParaRPr lang="sr-Latn-RS" sz="2400" dirty="0"/>
          </a:p>
          <a:p>
            <a:pPr marL="0" indent="0" algn="ctr">
              <a:buNone/>
            </a:pPr>
            <a:r>
              <a:rPr lang="en-US" sz="2400" dirty="0"/>
              <a:t>Enhanced Supply Chain Resilience</a:t>
            </a:r>
            <a:endParaRPr lang="sr-Latn-RS" sz="2400" dirty="0"/>
          </a:p>
          <a:p>
            <a:pPr marL="0" indent="0" algn="ctr">
              <a:buNone/>
            </a:pPr>
            <a:r>
              <a:rPr lang="en-US" sz="2400" dirty="0"/>
              <a:t>Economic and Geopolitical Stability</a:t>
            </a: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A71A-E5ED-C947-263E-3F87C4EB4EC5}"/>
              </a:ext>
            </a:extLst>
          </p:cNvPr>
          <p:cNvSpPr>
            <a:spLocks noGrp="1"/>
          </p:cNvSpPr>
          <p:nvPr>
            <p:ph type="title"/>
          </p:nvPr>
        </p:nvSpPr>
        <p:spPr>
          <a:xfrm>
            <a:off x="381000" y="1295400"/>
            <a:ext cx="8229600" cy="868680"/>
          </a:xfrm>
        </p:spPr>
        <p:txBody>
          <a:bodyPr/>
          <a:lstStyle/>
          <a:p>
            <a:r>
              <a:rPr lang="en-GB" dirty="0"/>
              <a:t>Challenges of Just-in-Time and Just-in-Case</a:t>
            </a:r>
            <a:endParaRPr lang="en-US" dirty="0"/>
          </a:p>
        </p:txBody>
      </p:sp>
      <p:sp>
        <p:nvSpPr>
          <p:cNvPr id="3" name="Content Placeholder 2">
            <a:extLst>
              <a:ext uri="{FF2B5EF4-FFF2-40B4-BE49-F238E27FC236}">
                <a16:creationId xmlns:a16="http://schemas.microsoft.com/office/drawing/2014/main" id="{EC594457-5204-AC4D-CFB3-D415631D06F4}"/>
              </a:ext>
            </a:extLst>
          </p:cNvPr>
          <p:cNvSpPr>
            <a:spLocks noGrp="1"/>
          </p:cNvSpPr>
          <p:nvPr>
            <p:ph sz="half" idx="1"/>
          </p:nvPr>
        </p:nvSpPr>
        <p:spPr/>
        <p:txBody>
          <a:bodyPr/>
          <a:lstStyle/>
          <a:p>
            <a:pPr marL="0" indent="0" algn="ctr">
              <a:buNone/>
            </a:pPr>
            <a:r>
              <a:rPr lang="sr-Latn-RS" dirty="0"/>
              <a:t>JIT</a:t>
            </a:r>
          </a:p>
          <a:p>
            <a:pPr marL="0" indent="0" algn="ctr">
              <a:buNone/>
            </a:pPr>
            <a:r>
              <a:rPr lang="en-US" dirty="0"/>
              <a:t>Supply Chain Disruptions</a:t>
            </a:r>
            <a:endParaRPr lang="sr-Latn-RS" dirty="0"/>
          </a:p>
          <a:p>
            <a:pPr marL="0" indent="0" algn="ctr">
              <a:buNone/>
            </a:pPr>
            <a:r>
              <a:rPr lang="en-US" dirty="0"/>
              <a:t>Demand Forecasting Accuracy</a:t>
            </a:r>
            <a:endParaRPr lang="sr-Latn-RS" dirty="0"/>
          </a:p>
          <a:p>
            <a:pPr marL="0" indent="0" algn="ctr">
              <a:buNone/>
            </a:pPr>
            <a:r>
              <a:rPr lang="en-US" dirty="0"/>
              <a:t>Supplier Reliability</a:t>
            </a:r>
            <a:endParaRPr lang="sr-Latn-RS" dirty="0"/>
          </a:p>
          <a:p>
            <a:pPr marL="0" indent="0" algn="ctr">
              <a:buNone/>
            </a:pPr>
            <a:r>
              <a:rPr lang="en-US" dirty="0"/>
              <a:t>Inventory Management</a:t>
            </a:r>
            <a:endParaRPr lang="sr-Latn-RS" dirty="0"/>
          </a:p>
          <a:p>
            <a:pPr marL="0" indent="0" algn="ctr">
              <a:buNone/>
            </a:pPr>
            <a:r>
              <a:rPr lang="en-US" dirty="0"/>
              <a:t>Production Scheduling</a:t>
            </a:r>
          </a:p>
        </p:txBody>
      </p:sp>
      <p:sp>
        <p:nvSpPr>
          <p:cNvPr id="4" name="Content Placeholder 3">
            <a:extLst>
              <a:ext uri="{FF2B5EF4-FFF2-40B4-BE49-F238E27FC236}">
                <a16:creationId xmlns:a16="http://schemas.microsoft.com/office/drawing/2014/main" id="{526C4373-6217-8499-B9E2-0BE2A0BF682B}"/>
              </a:ext>
            </a:extLst>
          </p:cNvPr>
          <p:cNvSpPr>
            <a:spLocks noGrp="1"/>
          </p:cNvSpPr>
          <p:nvPr>
            <p:ph sz="half" idx="2"/>
          </p:nvPr>
        </p:nvSpPr>
        <p:spPr/>
        <p:txBody>
          <a:bodyPr/>
          <a:lstStyle/>
          <a:p>
            <a:pPr marL="0" indent="0" algn="ctr">
              <a:buNone/>
            </a:pPr>
            <a:r>
              <a:rPr lang="sr-Latn-RS" dirty="0"/>
              <a:t>JIC</a:t>
            </a:r>
          </a:p>
          <a:p>
            <a:pPr marL="0" indent="0" algn="ctr">
              <a:buNone/>
            </a:pPr>
            <a:r>
              <a:rPr lang="en-US" dirty="0"/>
              <a:t>High Inventory Costs</a:t>
            </a:r>
            <a:endParaRPr lang="sr-Latn-RS" dirty="0"/>
          </a:p>
          <a:p>
            <a:pPr marL="0" indent="0" algn="ctr">
              <a:buNone/>
            </a:pPr>
            <a:r>
              <a:rPr lang="en-US" dirty="0"/>
              <a:t>Risk of Obsolescence</a:t>
            </a:r>
            <a:endParaRPr lang="sr-Latn-RS" dirty="0"/>
          </a:p>
          <a:p>
            <a:pPr marL="0" indent="0" algn="ctr">
              <a:buNone/>
            </a:pPr>
            <a:r>
              <a:rPr lang="en-US" dirty="0"/>
              <a:t>Inefficiency and Waste</a:t>
            </a:r>
            <a:endParaRPr lang="sr-Latn-RS" dirty="0"/>
          </a:p>
          <a:p>
            <a:pPr marL="0" indent="0" algn="ctr">
              <a:buNone/>
            </a:pPr>
            <a:r>
              <a:rPr lang="en-US" dirty="0"/>
              <a:t>Space Requirements</a:t>
            </a:r>
            <a:endParaRPr lang="sr-Latn-RS" dirty="0"/>
          </a:p>
          <a:p>
            <a:pPr marL="0" indent="0" algn="ctr">
              <a:buNone/>
            </a:pPr>
            <a:r>
              <a:rPr lang="en-US" dirty="0"/>
              <a:t>Supply Chain Complexity</a:t>
            </a:r>
            <a:endParaRPr lang="sr-Latn-RS" dirty="0"/>
          </a:p>
          <a:p>
            <a:pPr marL="0" indent="0" algn="ctr">
              <a:buNone/>
            </a:pPr>
            <a:r>
              <a:rPr lang="en-US" dirty="0"/>
              <a:t>Economic Implications</a:t>
            </a:r>
          </a:p>
        </p:txBody>
      </p:sp>
    </p:spTree>
    <p:extLst>
      <p:ext uri="{BB962C8B-B14F-4D97-AF65-F5344CB8AC3E}">
        <p14:creationId xmlns:p14="http://schemas.microsoft.com/office/powerpoint/2010/main" val="165811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DBFC-4C1D-A664-E107-AAC3787F0892}"/>
              </a:ext>
            </a:extLst>
          </p:cNvPr>
          <p:cNvSpPr>
            <a:spLocks noGrp="1"/>
          </p:cNvSpPr>
          <p:nvPr>
            <p:ph type="title"/>
          </p:nvPr>
        </p:nvSpPr>
        <p:spPr/>
        <p:txBody>
          <a:bodyPr/>
          <a:lstStyle/>
          <a:p>
            <a:r>
              <a:rPr lang="en-US" dirty="0"/>
              <a:t>Hybrid Inventory Strategy</a:t>
            </a:r>
          </a:p>
        </p:txBody>
      </p:sp>
      <p:sp>
        <p:nvSpPr>
          <p:cNvPr id="3" name="Content Placeholder 2">
            <a:extLst>
              <a:ext uri="{FF2B5EF4-FFF2-40B4-BE49-F238E27FC236}">
                <a16:creationId xmlns:a16="http://schemas.microsoft.com/office/drawing/2014/main" id="{45D01452-6AB3-4B79-3D4E-F8C4B41654D4}"/>
              </a:ext>
            </a:extLst>
          </p:cNvPr>
          <p:cNvSpPr>
            <a:spLocks noGrp="1"/>
          </p:cNvSpPr>
          <p:nvPr>
            <p:ph idx="1"/>
          </p:nvPr>
        </p:nvSpPr>
        <p:spPr/>
        <p:txBody>
          <a:bodyPr/>
          <a:lstStyle/>
          <a:p>
            <a:pPr algn="just"/>
            <a:r>
              <a:rPr lang="en-GB" sz="2000" dirty="0"/>
              <a:t>A hybrid inventory strategy combines elements of both Just-in-Time (JIT) and Just-in-Case (JIC) inventory management approaches to balance efficiency with resilience.</a:t>
            </a:r>
            <a:endParaRPr lang="sr-Latn-RS" sz="2000" dirty="0"/>
          </a:p>
          <a:p>
            <a:pPr algn="just"/>
            <a:r>
              <a:rPr lang="en-GB" sz="2000" dirty="0"/>
              <a:t>This strategy aims to optimize operational efficiency while ensuring the supply chain can withstand disruptions and fluctuations in demand.</a:t>
            </a:r>
            <a:endParaRPr lang="sr-Latn-RS" sz="2000" dirty="0"/>
          </a:p>
          <a:p>
            <a:pPr algn="just"/>
            <a:r>
              <a:rPr lang="en-GB" sz="2000" dirty="0"/>
              <a:t>A hybrid inventory strategy offers a balanced approach that leverages the strengths of both JIT and JIC methodologies. By combining lean operations with strategic reserves, businesses can optimize efficiency while ensuring resilience against supply chain disruptions and demand variability. This approach enables companies to achieve cost savings, improve flexibility, enhance supplier relationships, and mitigate risks, ultimately leading to a more robust and adaptable supply chain.</a:t>
            </a:r>
            <a:endParaRPr lang="en-US" sz="2000" dirty="0"/>
          </a:p>
        </p:txBody>
      </p:sp>
    </p:spTree>
    <p:extLst>
      <p:ext uri="{BB962C8B-B14F-4D97-AF65-F5344CB8AC3E}">
        <p14:creationId xmlns:p14="http://schemas.microsoft.com/office/powerpoint/2010/main" val="171554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3317-3F4D-7500-39DF-62D7C990AC3A}"/>
              </a:ext>
            </a:extLst>
          </p:cNvPr>
          <p:cNvSpPr>
            <a:spLocks noGrp="1"/>
          </p:cNvSpPr>
          <p:nvPr>
            <p:ph type="title"/>
          </p:nvPr>
        </p:nvSpPr>
        <p:spPr/>
        <p:txBody>
          <a:bodyPr/>
          <a:lstStyle/>
          <a:p>
            <a:r>
              <a:rPr lang="sr-Latn-RS" dirty="0"/>
              <a:t>Guidelines and recommendations</a:t>
            </a:r>
            <a:endParaRPr lang="en-US" dirty="0"/>
          </a:p>
        </p:txBody>
      </p:sp>
      <p:sp>
        <p:nvSpPr>
          <p:cNvPr id="3" name="Content Placeholder 2">
            <a:extLst>
              <a:ext uri="{FF2B5EF4-FFF2-40B4-BE49-F238E27FC236}">
                <a16:creationId xmlns:a16="http://schemas.microsoft.com/office/drawing/2014/main" id="{170A6706-F93B-1699-34E1-E360A7A7F21B}"/>
              </a:ext>
            </a:extLst>
          </p:cNvPr>
          <p:cNvSpPr>
            <a:spLocks noGrp="1"/>
          </p:cNvSpPr>
          <p:nvPr>
            <p:ph idx="1"/>
          </p:nvPr>
        </p:nvSpPr>
        <p:spPr/>
        <p:txBody>
          <a:bodyPr/>
          <a:lstStyle/>
          <a:p>
            <a:pPr algn="just"/>
            <a:r>
              <a:rPr lang="en-US" sz="1600" dirty="0"/>
              <a:t>Adopt a Balanced Approach</a:t>
            </a:r>
            <a:r>
              <a:rPr lang="sr-Latn-RS" sz="1600" dirty="0"/>
              <a:t> - </a:t>
            </a:r>
            <a:r>
              <a:rPr lang="en-GB" sz="1600" dirty="0"/>
              <a:t>Implement a hybrid strategy that leverages the efficiency of Just-in-Time (JIT) for regular production and the resilience of Just-in-Case (JIC) for critical components.</a:t>
            </a:r>
            <a:endParaRPr lang="sr-Latn-RS" sz="1600" dirty="0"/>
          </a:p>
          <a:p>
            <a:pPr algn="just"/>
            <a:r>
              <a:rPr lang="sr-Latn-RS" sz="1600" dirty="0"/>
              <a:t>Strengthen Supplier Relationships - </a:t>
            </a:r>
            <a:r>
              <a:rPr lang="en-GB" sz="1600" dirty="0"/>
              <a:t>Cultivate close, collaborative relationships with key suppliers to ensure reliability and flexibility.</a:t>
            </a:r>
            <a:r>
              <a:rPr lang="sr-Latn-RS" sz="1600" dirty="0"/>
              <a:t> </a:t>
            </a:r>
            <a:r>
              <a:rPr lang="en-GB" sz="1600" dirty="0"/>
              <a:t>Reduce dependency on single suppliers by diversifying your supplier base, including considering nearshoring or regional suppliers to enhance supply chain flexibility.</a:t>
            </a:r>
            <a:endParaRPr lang="sr-Latn-RS" sz="1600" dirty="0"/>
          </a:p>
          <a:p>
            <a:pPr algn="just"/>
            <a:r>
              <a:rPr lang="en-GB" sz="1600" dirty="0"/>
              <a:t>Invest in Technology and Data Analytics</a:t>
            </a:r>
            <a:r>
              <a:rPr lang="sr-Latn-RS" sz="1600" dirty="0"/>
              <a:t> - </a:t>
            </a:r>
            <a:r>
              <a:rPr lang="en-GB" sz="1600" dirty="0"/>
              <a:t>Use predictive analytics and machine learning to improve demand forecasting and adjust inventory levels accurately.</a:t>
            </a:r>
            <a:r>
              <a:rPr lang="sr-Latn-RS" sz="1600" dirty="0"/>
              <a:t> </a:t>
            </a:r>
            <a:r>
              <a:rPr lang="en-GB" sz="1600" dirty="0"/>
              <a:t>Implement real-time data tracking systems, such as IoT and RFID, to monitor inventory levels and supply chain activities continuously.</a:t>
            </a:r>
            <a:endParaRPr lang="sr-Latn-RS" sz="1600" dirty="0"/>
          </a:p>
          <a:p>
            <a:pPr algn="just"/>
            <a:r>
              <a:rPr lang="sr-Latn-RS" sz="1600" dirty="0"/>
              <a:t>Optimize Inventory Management Processes - </a:t>
            </a:r>
            <a:r>
              <a:rPr lang="en-GB" sz="1600" dirty="0"/>
              <a:t>Apply JIT principles to routine, high-turnover items to minimize carrying costs and reduce waste.</a:t>
            </a:r>
            <a:r>
              <a:rPr lang="sr-Latn-RS" sz="1600" dirty="0"/>
              <a:t> </a:t>
            </a:r>
            <a:r>
              <a:rPr lang="en-GB" sz="1600" dirty="0"/>
              <a:t>Use JIC principles to keep buffer stock for critical, high-risk components that could disrupt production if unavailable.</a:t>
            </a:r>
            <a:endParaRPr lang="sr-Latn-RS" sz="1600" dirty="0"/>
          </a:p>
        </p:txBody>
      </p:sp>
    </p:spTree>
    <p:extLst>
      <p:ext uri="{BB962C8B-B14F-4D97-AF65-F5344CB8AC3E}">
        <p14:creationId xmlns:p14="http://schemas.microsoft.com/office/powerpoint/2010/main" val="244817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2563-5DCE-8CEB-155E-8C220CB0142A}"/>
              </a:ext>
            </a:extLst>
          </p:cNvPr>
          <p:cNvSpPr>
            <a:spLocks noGrp="1"/>
          </p:cNvSpPr>
          <p:nvPr>
            <p:ph type="title"/>
          </p:nvPr>
        </p:nvSpPr>
        <p:spPr/>
        <p:txBody>
          <a:bodyPr/>
          <a:lstStyle/>
          <a:p>
            <a:r>
              <a:rPr lang="sr-Latn-RS" dirty="0"/>
              <a:t>Conclusion</a:t>
            </a:r>
            <a:endParaRPr lang="en-US" dirty="0"/>
          </a:p>
        </p:txBody>
      </p:sp>
      <p:sp>
        <p:nvSpPr>
          <p:cNvPr id="3" name="Content Placeholder 2">
            <a:extLst>
              <a:ext uri="{FF2B5EF4-FFF2-40B4-BE49-F238E27FC236}">
                <a16:creationId xmlns:a16="http://schemas.microsoft.com/office/drawing/2014/main" id="{BDBFB293-672D-3B63-3EF1-15B2245B46D7}"/>
              </a:ext>
            </a:extLst>
          </p:cNvPr>
          <p:cNvSpPr>
            <a:spLocks noGrp="1"/>
          </p:cNvSpPr>
          <p:nvPr>
            <p:ph idx="1"/>
          </p:nvPr>
        </p:nvSpPr>
        <p:spPr>
          <a:xfrm>
            <a:off x="457200" y="2057400"/>
            <a:ext cx="8229600" cy="4495801"/>
          </a:xfrm>
        </p:spPr>
        <p:txBody>
          <a:bodyPr/>
          <a:lstStyle/>
          <a:p>
            <a:pPr algn="just"/>
            <a:r>
              <a:rPr lang="en-GB" sz="2000" dirty="0"/>
              <a:t>A hybrid inventory strategy effectively combines the strengths of Just-in-Time (JIT) and Just-in-Case (JIC) methodologies. This balanced approach enhances operational efficiency and supply chain resilience, particularly in uncertain market conditions. </a:t>
            </a:r>
            <a:endParaRPr lang="sr-Latn-RS" sz="2000" dirty="0"/>
          </a:p>
          <a:p>
            <a:pPr algn="just"/>
            <a:r>
              <a:rPr lang="en-GB" sz="2000" dirty="0"/>
              <a:t>By adopting advanced technologies and predictive analytics, businesses can improve demand forecasting and inventory management. Strong supplier relationships and diversified sourcing further mitigate risks. </a:t>
            </a:r>
            <a:endParaRPr lang="sr-Latn-RS" sz="2000" dirty="0"/>
          </a:p>
          <a:p>
            <a:pPr algn="just"/>
            <a:r>
              <a:rPr lang="en-GB" sz="2000" dirty="0"/>
              <a:t>Regular reviews and continuous improvement ensure the strategy remains effective. Implementing these practices helps companies meet customer demands while maintaining flexibility and preparedness for disruptions. A hybrid inventory strategy ultimately supports sustained</a:t>
            </a:r>
            <a:r>
              <a:rPr lang="sr-Latn-RS" sz="2000" dirty="0"/>
              <a:t> </a:t>
            </a:r>
            <a:r>
              <a:rPr lang="en-GB" sz="2000" dirty="0"/>
              <a:t>business success in a dynamic and uncertain market environment</a:t>
            </a:r>
            <a:r>
              <a:rPr lang="en-GB" dirty="0"/>
              <a:t>.</a:t>
            </a:r>
            <a:endParaRPr lang="en-US" dirty="0"/>
          </a:p>
        </p:txBody>
      </p:sp>
    </p:spTree>
    <p:extLst>
      <p:ext uri="{BB962C8B-B14F-4D97-AF65-F5344CB8AC3E}">
        <p14:creationId xmlns:p14="http://schemas.microsoft.com/office/powerpoint/2010/main" val="41888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6C15-4297-F453-DE4B-E3C94C0F6BE1}"/>
              </a:ext>
            </a:extLst>
          </p:cNvPr>
          <p:cNvSpPr>
            <a:spLocks noGrp="1"/>
          </p:cNvSpPr>
          <p:nvPr>
            <p:ph type="title"/>
          </p:nvPr>
        </p:nvSpPr>
        <p:spPr/>
        <p:txBody>
          <a:bodyPr/>
          <a:lstStyle/>
          <a:p>
            <a:r>
              <a:rPr lang="sr-Latn-RS" altLang="en-US" dirty="0"/>
              <a:t>Just-in-time (JIT)</a:t>
            </a:r>
            <a:br>
              <a:rPr lang="sr-Latn-RS" altLang="en-US" dirty="0"/>
            </a:br>
            <a:endParaRPr lang="en-US" dirty="0"/>
          </a:p>
        </p:txBody>
      </p:sp>
      <p:sp>
        <p:nvSpPr>
          <p:cNvPr id="3" name="Content Placeholder 2">
            <a:extLst>
              <a:ext uri="{FF2B5EF4-FFF2-40B4-BE49-F238E27FC236}">
                <a16:creationId xmlns:a16="http://schemas.microsoft.com/office/drawing/2014/main" id="{ED671CA5-7352-1CEA-360D-9E49C89DC898}"/>
              </a:ext>
            </a:extLst>
          </p:cNvPr>
          <p:cNvSpPr>
            <a:spLocks noGrp="1"/>
          </p:cNvSpPr>
          <p:nvPr>
            <p:ph idx="1"/>
          </p:nvPr>
        </p:nvSpPr>
        <p:spPr/>
        <p:txBody>
          <a:bodyPr/>
          <a:lstStyle/>
          <a:p>
            <a:pPr algn="just"/>
            <a:r>
              <a:rPr lang="sr-Latn-RS" dirty="0"/>
              <a:t>JIT ORIGINS - </a:t>
            </a:r>
            <a:r>
              <a:rPr lang="en-US" dirty="0">
                <a:effectLst/>
                <a:latin typeface="Times New Roman" panose="02020603050405020304" pitchFamily="18" charset="0"/>
                <a:ea typeface="Aptos" panose="020B0004020202020204" pitchFamily="34" charset="0"/>
              </a:rPr>
              <a:t>Initially pioneered by Toyota in post-war Japan</a:t>
            </a:r>
            <a:endParaRPr lang="sr-Latn-RS" dirty="0">
              <a:effectLst/>
              <a:latin typeface="Times New Roman" panose="02020603050405020304" pitchFamily="18" charset="0"/>
              <a:ea typeface="Aptos" panose="020B0004020202020204" pitchFamily="34" charset="0"/>
            </a:endParaRPr>
          </a:p>
          <a:p>
            <a:pPr algn="just"/>
            <a:r>
              <a:rPr lang="sr-Latn-RS" dirty="0">
                <a:latin typeface="Times New Roman" panose="02020603050405020304" pitchFamily="18" charset="0"/>
              </a:rPr>
              <a:t>JIT GOALS - </a:t>
            </a:r>
            <a:r>
              <a:rPr lang="en-US" dirty="0">
                <a:effectLst/>
                <a:latin typeface="Times New Roman" panose="02020603050405020304" pitchFamily="18" charset="0"/>
                <a:ea typeface="Aptos" panose="020B0004020202020204" pitchFamily="34" charset="0"/>
              </a:rPr>
              <a:t>JIT sought to minimize inventory levels by aligning production closely with demand</a:t>
            </a:r>
            <a:endParaRPr lang="sr-Latn-RS" dirty="0">
              <a:effectLst/>
              <a:latin typeface="Times New Roman" panose="02020603050405020304" pitchFamily="18" charset="0"/>
              <a:ea typeface="Aptos" panose="020B0004020202020204" pitchFamily="34" charset="0"/>
            </a:endParaRPr>
          </a:p>
          <a:p>
            <a:pPr algn="just"/>
            <a:r>
              <a:rPr lang="sr-Latn-RS" dirty="0">
                <a:latin typeface="Times New Roman" panose="02020603050405020304" pitchFamily="18" charset="0"/>
              </a:rPr>
              <a:t>WHY JIT - </a:t>
            </a:r>
            <a:r>
              <a:rPr lang="en-US" dirty="0">
                <a:effectLst/>
                <a:latin typeface="Times New Roman" panose="02020603050405020304" pitchFamily="18" charset="0"/>
                <a:ea typeface="Aptos" panose="020B0004020202020204" pitchFamily="34" charset="0"/>
              </a:rPr>
              <a:t>significantly cut storage costs, improve quality control, and eliminate surplus production</a:t>
            </a:r>
            <a:endParaRPr lang="en-US" dirty="0"/>
          </a:p>
        </p:txBody>
      </p:sp>
      <p:sp>
        <p:nvSpPr>
          <p:cNvPr id="4" name="Arrow: Left 3">
            <a:hlinkClick r:id="rId2" action="ppaction://hlinksldjump"/>
            <a:extLst>
              <a:ext uri="{FF2B5EF4-FFF2-40B4-BE49-F238E27FC236}">
                <a16:creationId xmlns:a16="http://schemas.microsoft.com/office/drawing/2014/main" id="{2A60E372-9BD7-4F25-D594-9FA25CB981B7}"/>
              </a:ext>
            </a:extLst>
          </p:cNvPr>
          <p:cNvSpPr/>
          <p:nvPr/>
        </p:nvSpPr>
        <p:spPr bwMode="auto">
          <a:xfrm>
            <a:off x="7467600" y="6210904"/>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41591315"/>
      </p:ext>
    </p:extLst>
  </p:cSld>
  <p:clrMapOvr>
    <a:masterClrMapping/>
  </p:clrMapOvr>
</p:sld>
</file>

<file path=ppt/theme/theme1.xml><?xml version="1.0" encoding="utf-8"?>
<a:theme xmlns:a="http://schemas.openxmlformats.org/drawingml/2006/main" name="EMC2018Templat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4DCE38-608E-4BAB-8579-C4512EE11113}" vid="{FB90EFEB-D329-4AE8-9744-8ADD6115A7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EMC2018Template</Template>
  <TotalTime>112</TotalTime>
  <Words>840</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EMC2018Template</vt:lpstr>
      <vt:lpstr>Optimizing Supply Chain Resilience: Just-in-Time Strategies and Just-in-Case Approaches in Uncertain Market Conditions</vt:lpstr>
      <vt:lpstr>Introduction</vt:lpstr>
      <vt:lpstr>Basic Just-in-Time model</vt:lpstr>
      <vt:lpstr>Pros of Just-in-Time vs. Just-in-Case</vt:lpstr>
      <vt:lpstr>Challenges of Just-in-Time and Just-in-Case</vt:lpstr>
      <vt:lpstr>Hybrid Inventory Strategy</vt:lpstr>
      <vt:lpstr>Guidelines and recommendations</vt:lpstr>
      <vt:lpstr>Conclusion</vt:lpstr>
      <vt:lpstr>Just-in-time (JIT) </vt:lpstr>
      <vt:lpstr>LEAN concept </vt:lpstr>
      <vt:lpstr>Just-in-case</vt:lpstr>
      <vt:lpstr>Importance of supply chain resilience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Stefan Ugrinov</cp:lastModifiedBy>
  <cp:revision>22</cp:revision>
  <cp:lastPrinted>2006-10-31T13:20:16Z</cp:lastPrinted>
  <dcterms:created xsi:type="dcterms:W3CDTF">2019-06-14T07:35:29Z</dcterms:created>
  <dcterms:modified xsi:type="dcterms:W3CDTF">2024-06-17T12:21:25Z</dcterms:modified>
</cp:coreProperties>
</file>